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handoutMasterIdLst>
    <p:handoutMasterId r:id="rId19"/>
  </p:handoutMasterIdLst>
  <p:sldIdLst>
    <p:sldId id="256" r:id="rId2"/>
    <p:sldId id="334" r:id="rId3"/>
    <p:sldId id="335" r:id="rId4"/>
    <p:sldId id="316" r:id="rId5"/>
    <p:sldId id="309" r:id="rId6"/>
    <p:sldId id="341" r:id="rId7"/>
    <p:sldId id="344" r:id="rId8"/>
    <p:sldId id="338" r:id="rId9"/>
    <p:sldId id="339" r:id="rId10"/>
    <p:sldId id="340" r:id="rId11"/>
    <p:sldId id="310" r:id="rId12"/>
    <p:sldId id="343" r:id="rId13"/>
    <p:sldId id="342" r:id="rId14"/>
    <p:sldId id="336" r:id="rId15"/>
    <p:sldId id="333" r:id="rId16"/>
    <p:sldId id="318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CCFF99"/>
    <a:srgbClr val="BEBE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4660"/>
  </p:normalViewPr>
  <p:slideViewPr>
    <p:cSldViewPr>
      <p:cViewPr varScale="1">
        <p:scale>
          <a:sx n="104" d="100"/>
          <a:sy n="104" d="100"/>
        </p:scale>
        <p:origin x="1830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8F8C1-80D0-44D1-9D6B-A2AE0E2F06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126202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15FE5-D87B-460D-A63D-24F94FE06A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96148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15FE5-D87B-460D-A63D-24F94FE06ACB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5339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15FE5-D87B-460D-A63D-24F94FE06ACB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6940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15FE5-D87B-460D-A63D-24F94FE06ACB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6786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15FE5-D87B-460D-A63D-24F94FE06ACB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5370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15FE5-D87B-460D-A63D-24F94FE06ACB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3268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15FE5-D87B-460D-A63D-24F94FE06ACB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4486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15FE5-D87B-460D-A63D-24F94FE06ACB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7836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15FE5-D87B-460D-A63D-24F94FE06AC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501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15FE5-D87B-460D-A63D-24F94FE06ACB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749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15FE5-D87B-460D-A63D-24F94FE06ACB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187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15FE5-D87B-460D-A63D-24F94FE06ACB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77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15FE5-D87B-460D-A63D-24F94FE06ACB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65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15FE5-D87B-460D-A63D-24F94FE06ACB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350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15FE5-D87B-460D-A63D-24F94FE06ACB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236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15FE5-D87B-460D-A63D-24F94FE06ACB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06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15FE5-D87B-460D-A63D-24F94FE06ACB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49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6938-A5D9-489C-B2EF-0251CD413A25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A1FC-3E39-4380-B9D5-BF9569A530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593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6938-A5D9-489C-B2EF-0251CD413A25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A1FC-3E39-4380-B9D5-BF9569A530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41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6938-A5D9-489C-B2EF-0251CD413A25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A1FC-3E39-4380-B9D5-BF9569A530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153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5791200"/>
            <a:ext cx="2133600" cy="365125"/>
          </a:xfrm>
        </p:spPr>
        <p:txBody>
          <a:bodyPr/>
          <a:lstStyle>
            <a:lvl1pPr>
              <a:defRPr sz="1000"/>
            </a:lvl1pPr>
          </a:lstStyle>
          <a:p>
            <a:fld id="{C1FA6938-A5D9-489C-B2EF-0251CD413A25}" type="datetimeFigureOut">
              <a:rPr lang="en-US" smtClean="0"/>
              <a:pPr/>
              <a:t>9/12/2022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48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6938-A5D9-489C-B2EF-0251CD413A25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A1FC-3E39-4380-B9D5-BF9569A530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15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4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4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4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4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4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" y="5791200"/>
            <a:ext cx="2133600" cy="365125"/>
          </a:xfrm>
        </p:spPr>
        <p:txBody>
          <a:bodyPr/>
          <a:lstStyle>
            <a:lvl1pPr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C1FA6938-A5D9-489C-B2EF-0251CD413A25}" type="datetimeFigureOut">
              <a:rPr lang="en-US" smtClean="0"/>
              <a:pPr/>
              <a:t>9/12/2022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641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4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6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6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6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6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6938-A5D9-489C-B2EF-0251CD413A25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A1FC-3E39-4380-B9D5-BF9569A530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693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>
            <a:lvl1pPr>
              <a:defRPr spc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6938-A5D9-489C-B2EF-0251CD413A25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A1FC-3E39-4380-B9D5-BF9569A530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14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6938-A5D9-489C-B2EF-0251CD413A25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A1FC-3E39-4380-B9D5-BF9569A530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3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6938-A5D9-489C-B2EF-0251CD413A25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A1FC-3E39-4380-B9D5-BF9569A530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79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6938-A5D9-489C-B2EF-0251CD413A25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A1FC-3E39-4380-B9D5-BF9569A530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61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25000"/>
                    </a14:imgEffect>
                    <a14:imgEffect>
                      <a14:brightnessContrast bright="4000" contrast="9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A6938-A5D9-489C-B2EF-0251CD413A25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EA1FC-3E39-4380-B9D5-BF9569A530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80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irs.gov/charities-non-profits/gross-receipts-normally-25000-50000-or-less" TargetMode="External"/><Relationship Id="rId4" Type="http://schemas.openxmlformats.org/officeDocument/2006/relationships/hyperlink" Target="https://www.irs.gov/charities-non-profits/gross-receipts-define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guidestar.org/Home.aspx" TargetMode="External"/><Relationship Id="rId4" Type="http://schemas.openxmlformats.org/officeDocument/2006/relationships/hyperlink" Target="https://www.irs.gov/forms-pubs/about-form-990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hyperlink" Target="mailto:jhudson@abcpa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Presented by: </a:t>
            </a:r>
          </a:p>
          <a:p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Jessica L. Hudson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5867400"/>
            <a:ext cx="548640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6134100"/>
            <a:ext cx="4343400" cy="36195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entury Schoolbook" panose="02040604050505020304" pitchFamily="18" charset="0"/>
              </a:rPr>
              <a:t>What is a Form 990?</a:t>
            </a:r>
          </a:p>
        </p:txBody>
      </p:sp>
    </p:spTree>
    <p:extLst>
      <p:ext uri="{BB962C8B-B14F-4D97-AF65-F5344CB8AC3E}">
        <p14:creationId xmlns:p14="http://schemas.microsoft.com/office/powerpoint/2010/main" val="3616773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  <a:effectLst>
            <a:outerShdw blurRad="50800" dist="38100" dir="2700000" algn="tl" rotWithShape="0">
              <a:schemeClr val="tx2"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en-US" sz="3500" dirty="0">
                <a:solidFill>
                  <a:schemeClr val="tx1"/>
                </a:solidFill>
                <a:latin typeface="Century Schoolbook" panose="02040604050505020304" pitchFamily="18" charset="0"/>
              </a:rPr>
              <a:t>Failure to File Penalties</a:t>
            </a:r>
            <a:endParaRPr lang="en-US" sz="3500" dirty="0">
              <a:latin typeface="Century Schoolbook" panose="020406040505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7687" y="1701826"/>
            <a:ext cx="8305800" cy="359356"/>
          </a:xfrm>
        </p:spPr>
        <p:txBody>
          <a:bodyPr>
            <a:noAutofit/>
          </a:bodyPr>
          <a:lstStyle/>
          <a:p>
            <a:pPr algn="just"/>
            <a:endParaRPr lang="en-US" sz="2000" b="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b="0" dirty="0">
                <a:solidFill>
                  <a:schemeClr val="tx1"/>
                </a:solidFill>
                <a:latin typeface="Century Schoolbook" panose="02040604050505020304" pitchFamily="18" charset="0"/>
              </a:rPr>
              <a:t>Assessed against the organization </a:t>
            </a:r>
            <a:r>
              <a:rPr lang="en-US" sz="2000" b="0" u="sng" dirty="0">
                <a:solidFill>
                  <a:schemeClr val="tx1"/>
                </a:solidFill>
                <a:latin typeface="Century Schoolbook" panose="02040604050505020304" pitchFamily="18" charset="0"/>
              </a:rPr>
              <a:t>and</a:t>
            </a:r>
            <a:r>
              <a:rPr lang="en-US" sz="2000" b="0" dirty="0">
                <a:solidFill>
                  <a:schemeClr val="tx1"/>
                </a:solidFill>
                <a:latin typeface="Century Schoolbook" panose="02040604050505020304" pitchFamily="18" charset="0"/>
              </a:rPr>
              <a:t> responsible person(s).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57600" y="5867400"/>
            <a:ext cx="548640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6134100"/>
            <a:ext cx="4343400" cy="3619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0280302">
            <a:off x="2574907" y="2886366"/>
            <a:ext cx="2743200" cy="12620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 anchorCtr="1">
            <a:noAutofit/>
          </a:bodyPr>
          <a:lstStyle/>
          <a:p>
            <a:pPr algn="just"/>
            <a:r>
              <a:rPr lang="en-US" sz="4000" dirty="0">
                <a:solidFill>
                  <a:srgbClr val="FF0000"/>
                </a:solidFill>
              </a:rPr>
              <a:t>Failure to File</a:t>
            </a:r>
          </a:p>
          <a:p>
            <a:pPr algn="just"/>
            <a:r>
              <a:rPr lang="en-US" sz="4000" dirty="0">
                <a:solidFill>
                  <a:srgbClr val="FF0000"/>
                </a:solidFill>
              </a:rPr>
              <a:t>PENALTY</a:t>
            </a:r>
          </a:p>
        </p:txBody>
      </p:sp>
      <p:sp>
        <p:nvSpPr>
          <p:cNvPr id="6" name="Rectangle 5"/>
          <p:cNvSpPr/>
          <p:nvPr/>
        </p:nvSpPr>
        <p:spPr>
          <a:xfrm>
            <a:off x="528637" y="4882899"/>
            <a:ext cx="77724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>
                <a:latin typeface="Century Schoolbook" panose="02040604050505020304" pitchFamily="18" charset="0"/>
              </a:rPr>
              <a:t>Automatic revocation for nonfiling for three consecutive years. </a:t>
            </a:r>
          </a:p>
        </p:txBody>
      </p:sp>
    </p:spTree>
    <p:extLst>
      <p:ext uri="{BB962C8B-B14F-4D97-AF65-F5344CB8AC3E}">
        <p14:creationId xmlns:p14="http://schemas.microsoft.com/office/powerpoint/2010/main" val="3920368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7600" y="5867400"/>
            <a:ext cx="548640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6134100"/>
            <a:ext cx="4343400" cy="361950"/>
          </a:xfrm>
          <a:prstGeom prst="rect">
            <a:avLst/>
          </a:prstGeom>
        </p:spPr>
      </p:pic>
      <p:sp>
        <p:nvSpPr>
          <p:cNvPr id="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71486" y="1733550"/>
            <a:ext cx="8291513" cy="314325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Most small tax-exempt organizations whose annual </a:t>
            </a:r>
            <a:r>
              <a:rPr lang="en-US" sz="2000" u="sng" dirty="0">
                <a:solidFill>
                  <a:schemeClr val="tx1"/>
                </a:solidFill>
                <a:latin typeface="Century Schoolbook" panose="02040604050505020304" pitchFamily="18" charset="0"/>
                <a:hlinkClick r:id="rId4" tooltip="Gross Receipts Defined"/>
              </a:rPr>
              <a:t>gross </a:t>
            </a:r>
            <a:r>
              <a:rPr lang="en-US" sz="2000" u="sng" dirty="0">
                <a:solidFill>
                  <a:schemeClr val="accent6"/>
                </a:solidFill>
                <a:latin typeface="Century Schoolbook" panose="02040604050505020304" pitchFamily="18" charset="0"/>
                <a:hlinkClick r:id="rId4" tooltip="Gross Receipts Defined"/>
              </a:rPr>
              <a:t>receipts</a:t>
            </a: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 are </a:t>
            </a:r>
            <a:r>
              <a:rPr lang="en-US" sz="2000" u="sng" dirty="0">
                <a:solidFill>
                  <a:schemeClr val="tx1"/>
                </a:solidFill>
                <a:latin typeface="Century Schoolbook" panose="02040604050505020304" pitchFamily="18" charset="0"/>
                <a:hlinkClick r:id="rId5" tooltip="Gross receipts normally $50,000 or less"/>
              </a:rPr>
              <a:t>normally $50,000 or less</a:t>
            </a: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 can satisfy their annual reporting requirement by electronically submitting Form 990-N if they choose not to file Form 990 or Form 990-EZ instead.</a:t>
            </a:r>
          </a:p>
          <a:p>
            <a:pPr marL="0" indent="0" algn="just">
              <a:buNone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Form 990-N must be completed and filed electronically. </a:t>
            </a:r>
            <a:r>
              <a:rPr lang="en-US" sz="2000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There is no paper form</a:t>
            </a: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.</a:t>
            </a:r>
          </a:p>
          <a:p>
            <a:pPr marL="0" indent="0" algn="just">
              <a:buNone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The Form 990-N electronic-filing system can be found on IRS.gov. </a:t>
            </a:r>
            <a:r>
              <a:rPr lang="en-US" sz="2000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All filers </a:t>
            </a: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must register at IRS.gov prior to filing their next Form 990-N.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  <a:effectLst>
            <a:outerShdw blurRad="50800" dist="38100" dir="2700000" algn="tl" rotWithShape="0">
              <a:schemeClr val="tx2"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en-US" sz="3500" dirty="0">
                <a:solidFill>
                  <a:schemeClr val="tx1"/>
                </a:solidFill>
                <a:latin typeface="Century Schoolbook" panose="02040604050505020304" pitchFamily="18" charset="0"/>
              </a:rPr>
              <a:t>Layout of Form 990-N</a:t>
            </a:r>
            <a:endParaRPr lang="en-US" sz="35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236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7600" y="5867400"/>
            <a:ext cx="548640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6134100"/>
            <a:ext cx="4343400" cy="361950"/>
          </a:xfrm>
          <a:prstGeom prst="rect">
            <a:avLst/>
          </a:prstGeom>
        </p:spPr>
      </p:pic>
      <p:sp>
        <p:nvSpPr>
          <p:cNvPr id="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71486" y="1733550"/>
            <a:ext cx="8291513" cy="352425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Form 990-EZ is the IRS form required for midsized tax-exempt organizations with </a:t>
            </a:r>
            <a:r>
              <a:rPr lang="en-US" sz="2000" u="sng" dirty="0">
                <a:solidFill>
                  <a:schemeClr val="accent3"/>
                </a:solidFill>
                <a:latin typeface="Century Schoolbook" panose="02040604050505020304" pitchFamily="18" charset="0"/>
              </a:rPr>
              <a:t>annual gross receipts</a:t>
            </a: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 </a:t>
            </a:r>
            <a:r>
              <a:rPr lang="en-US" sz="2000" u="sng" dirty="0">
                <a:solidFill>
                  <a:schemeClr val="accent3"/>
                </a:solidFill>
                <a:latin typeface="Century Schoolbook" panose="02040604050505020304" pitchFamily="18" charset="0"/>
              </a:rPr>
              <a:t>between $50,000 and $200,000.</a:t>
            </a:r>
          </a:p>
          <a:p>
            <a:pPr marL="0" indent="0" algn="just">
              <a:buNone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Form 990-EZ consists of a 4 page core form to be completed by the organizations.</a:t>
            </a:r>
          </a:p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Additional schedules that may be filled out depending on the organizations activities.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  <a:effectLst>
            <a:outerShdw blurRad="50800" dist="38100" dir="2700000" algn="tl" rotWithShape="0">
              <a:schemeClr val="tx2"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en-US" sz="3500" dirty="0">
                <a:solidFill>
                  <a:schemeClr val="tx1"/>
                </a:solidFill>
                <a:latin typeface="Century Schoolbook" panose="02040604050505020304" pitchFamily="18" charset="0"/>
              </a:rPr>
              <a:t>Layout of Form 990-EZ</a:t>
            </a:r>
            <a:endParaRPr lang="en-US" sz="35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684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7600" y="5867400"/>
            <a:ext cx="548640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6134100"/>
            <a:ext cx="4343400" cy="361950"/>
          </a:xfrm>
          <a:prstGeom prst="rect">
            <a:avLst/>
          </a:prstGeom>
        </p:spPr>
      </p:pic>
      <p:sp>
        <p:nvSpPr>
          <p:cNvPr id="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71486" y="1733550"/>
            <a:ext cx="4710114" cy="377666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Form 990 is the IRS form required for larger tax-exempt organizations with </a:t>
            </a:r>
            <a:r>
              <a:rPr lang="en-US" sz="2000" u="sng" dirty="0">
                <a:solidFill>
                  <a:schemeClr val="accent3"/>
                </a:solidFill>
                <a:latin typeface="Century Schoolbook" panose="02040604050505020304" pitchFamily="18" charset="0"/>
              </a:rPr>
              <a:t>annual gross receipts</a:t>
            </a: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 </a:t>
            </a:r>
            <a:r>
              <a:rPr lang="en-US" sz="2000" u="sng" dirty="0">
                <a:solidFill>
                  <a:schemeClr val="accent3"/>
                </a:solidFill>
                <a:latin typeface="Century Schoolbook" panose="02040604050505020304" pitchFamily="18" charset="0"/>
              </a:rPr>
              <a:t>over $200,000</a:t>
            </a: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.</a:t>
            </a:r>
          </a:p>
          <a:p>
            <a:pPr algn="just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Consists of a 12 page core form to be completed by all organizations.</a:t>
            </a:r>
          </a:p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Additional schedules that may be filled out depending on the organization's activities.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8637">
            <a:off x="5665561" y="2237913"/>
            <a:ext cx="2739153" cy="249279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  <a:effectLst>
            <a:outerShdw blurRad="50800" dist="38100" dir="2700000" algn="tl" rotWithShape="0">
              <a:schemeClr val="tx2"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en-US" sz="3500" dirty="0">
                <a:solidFill>
                  <a:schemeClr val="tx1"/>
                </a:solidFill>
                <a:latin typeface="Century Schoolbook" panose="02040604050505020304" pitchFamily="18" charset="0"/>
              </a:rPr>
              <a:t>Layout of Form 990</a:t>
            </a:r>
            <a:endParaRPr lang="en-US" sz="35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553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7600" y="5867400"/>
            <a:ext cx="548640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6134100"/>
            <a:ext cx="4343400" cy="361950"/>
          </a:xfrm>
          <a:prstGeom prst="rect">
            <a:avLst/>
          </a:prstGeom>
        </p:spPr>
      </p:pic>
      <p:sp>
        <p:nvSpPr>
          <p:cNvPr id="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711326"/>
            <a:ext cx="8305800" cy="3878262"/>
          </a:xfrm>
          <a:ln>
            <a:noFill/>
          </a:ln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Which tax documents must be available?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Returns must be available for a three-year period beginning with the due date of the return (including any extension of time for filing). </a:t>
            </a:r>
          </a:p>
          <a:p>
            <a:pPr marL="457200" lvl="1" indent="0" algn="just">
              <a:buNone/>
              <a:defRPr/>
            </a:pPr>
            <a:endParaRPr lang="en-US" sz="1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000" b="1" u="sng" dirty="0">
                <a:solidFill>
                  <a:schemeClr val="tx1"/>
                </a:solidFill>
                <a:latin typeface="Century Schoolbook" panose="02040604050505020304" pitchFamily="18" charset="0"/>
              </a:rPr>
              <a:t>Exception</a:t>
            </a:r>
            <a:r>
              <a:rPr lang="en-US" sz="2000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to requirement to provide copies: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If the documents are made </a:t>
            </a:r>
            <a:r>
              <a:rPr lang="en-US" sz="2000" i="1" u="sng" dirty="0">
                <a:solidFill>
                  <a:schemeClr val="tx1"/>
                </a:solidFill>
                <a:latin typeface="Century Schoolbook" panose="02040604050505020304" pitchFamily="18" charset="0"/>
              </a:rPr>
              <a:t>widely available</a:t>
            </a: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 via the internet (i.e. Guidestar).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marL="914400" indent="0" algn="just">
              <a:buNone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  <a:effectLst>
            <a:outerShdw blurRad="50800" dist="38100" dir="2700000" algn="tl" rotWithShape="0">
              <a:schemeClr val="tx2"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en-US" sz="3500" dirty="0">
                <a:solidFill>
                  <a:schemeClr val="tx1"/>
                </a:solidFill>
                <a:latin typeface="Century Schoolbook" panose="02040604050505020304" pitchFamily="18" charset="0"/>
              </a:rPr>
              <a:t>Public Disclosure Requirements</a:t>
            </a:r>
            <a:endParaRPr lang="en-US" sz="35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531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7600" y="5867400"/>
            <a:ext cx="548640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6134100"/>
            <a:ext cx="4343400" cy="361950"/>
          </a:xfrm>
          <a:prstGeom prst="rect">
            <a:avLst/>
          </a:prstGeom>
        </p:spPr>
      </p:pic>
      <p:sp>
        <p:nvSpPr>
          <p:cNvPr id="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84338"/>
            <a:ext cx="8305800" cy="2963862"/>
          </a:xfrm>
          <a:ln>
            <a:noFill/>
          </a:ln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en-US" sz="2500" dirty="0">
                <a:solidFill>
                  <a:schemeClr val="tx1"/>
                </a:solidFill>
                <a:latin typeface="Century Schoolbook" panose="02040604050505020304" pitchFamily="18" charset="0"/>
              </a:rPr>
              <a:t>IRS:</a:t>
            </a:r>
          </a:p>
          <a:p>
            <a:pPr lvl="1" algn="just"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Form 990 - </a:t>
            </a: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  <a:hlinkClick r:id="rId4"/>
              </a:rPr>
              <a:t>https://www.irs.gov/forms-pubs/about-form-990</a:t>
            </a: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marL="0" indent="0" algn="just">
              <a:buNone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en-US" sz="2500" dirty="0" err="1">
                <a:solidFill>
                  <a:schemeClr val="tx1"/>
                </a:solidFill>
                <a:latin typeface="Century Schoolbook" panose="02040604050505020304" pitchFamily="18" charset="0"/>
              </a:rPr>
              <a:t>Guidestar</a:t>
            </a:r>
            <a:r>
              <a:rPr lang="en-US" sz="2500" dirty="0">
                <a:solidFill>
                  <a:schemeClr val="tx1"/>
                </a:solidFill>
                <a:latin typeface="Century Schoolbook" panose="02040604050505020304" pitchFamily="18" charset="0"/>
              </a:rPr>
              <a:t>:</a:t>
            </a:r>
          </a:p>
          <a:p>
            <a:pPr lvl="1" algn="just"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An information service specializing in reporting on U.S. nonprofit companies - </a:t>
            </a: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  <a:hlinkClick r:id="rId5"/>
              </a:rPr>
              <a:t>http://www.guidestar.org/Home.aspx</a:t>
            </a: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marL="914400" indent="0" algn="just">
              <a:buNone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  <a:effectLst>
            <a:outerShdw blurRad="50800" dist="38100" dir="2700000" algn="tl" rotWithShape="0">
              <a:schemeClr val="tx2"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  <a:latin typeface="Century Schoolbook" panose="02040604050505020304" pitchFamily="18" charset="0"/>
              </a:rPr>
              <a:t>Resources</a:t>
            </a:r>
            <a:endParaRPr lang="en-US" sz="30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944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8" descr="C:\Users\JHudson\AppData\Local\Microsoft\Windows\Temporary Internet Files\Content.IE5\CUSKABZO\question-mark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828800"/>
            <a:ext cx="2975376" cy="2895600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alpha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3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endParaRPr lang="en-US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44964"/>
            <a:ext cx="4191000" cy="3657600"/>
          </a:xfrm>
          <a:ln>
            <a:noFill/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Information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9725" indent="0"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Jessica Hudson, Partner</a:t>
            </a:r>
          </a:p>
          <a:p>
            <a:pPr marL="339725" indent="0"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Office: (334) 420-2882</a:t>
            </a:r>
          </a:p>
          <a:p>
            <a:pPr marL="339725" indent="0"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jhudson@abcpa.com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5867400"/>
            <a:ext cx="548640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6134100"/>
            <a:ext cx="4343400" cy="3619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0" y="6019800"/>
            <a:ext cx="518160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9517" y="6134100"/>
            <a:ext cx="4343400" cy="361950"/>
          </a:xfrm>
          <a:prstGeom prst="rect">
            <a:avLst/>
          </a:prstGeom>
        </p:spPr>
      </p:pic>
      <p:pic>
        <p:nvPicPr>
          <p:cNvPr id="9" name="Picture 8" descr="Free Stock Photo 486-interoggatory_questionmark.jpg ...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337" y="1795272"/>
            <a:ext cx="3140701" cy="3140701"/>
          </a:xfrm>
          <a:prstGeom prst="rect">
            <a:avLst/>
          </a:prstGeom>
          <a:ln>
            <a:solidFill>
              <a:srgbClr val="168E7D"/>
            </a:solidFill>
          </a:ln>
        </p:spPr>
      </p:pic>
    </p:spTree>
    <p:extLst>
      <p:ext uri="{BB962C8B-B14F-4D97-AF65-F5344CB8AC3E}">
        <p14:creationId xmlns:p14="http://schemas.microsoft.com/office/powerpoint/2010/main" val="3211204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  <a:effectLst>
            <a:outerShdw blurRad="50800" dist="38100" dir="2700000" algn="tl" rotWithShape="0">
              <a:schemeClr val="tx2"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en-US" sz="3500" dirty="0">
                <a:solidFill>
                  <a:schemeClr val="tx1"/>
                </a:solidFill>
                <a:latin typeface="Century Schoolbook" panose="02040604050505020304" pitchFamily="18" charset="0"/>
              </a:rPr>
              <a:t>Summary of Discussion </a:t>
            </a:r>
            <a:endParaRPr lang="en-US" sz="3500" dirty="0">
              <a:latin typeface="Century Schoolbook" panose="020406040505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5800" y="1524000"/>
            <a:ext cx="8077200" cy="3775074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500" b="0" dirty="0">
                <a:solidFill>
                  <a:schemeClr val="tx1"/>
                </a:solidFill>
                <a:latin typeface="Century Schoolbook" panose="02040604050505020304" pitchFamily="18" charset="0"/>
              </a:rPr>
              <a:t>What is a Form 990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500" b="0" dirty="0">
                <a:solidFill>
                  <a:schemeClr val="tx1"/>
                </a:solidFill>
                <a:latin typeface="Century Schoolbook" panose="02040604050505020304" pitchFamily="18" charset="0"/>
              </a:rPr>
              <a:t>Purpose and importance of Form 990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500" b="0" dirty="0">
                <a:solidFill>
                  <a:schemeClr val="tx1"/>
                </a:solidFill>
                <a:latin typeface="Century Schoolbook" panose="02040604050505020304" pitchFamily="18" charset="0"/>
              </a:rPr>
              <a:t>Different filing levels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500" b="0" dirty="0">
                <a:solidFill>
                  <a:schemeClr val="tx1"/>
                </a:solidFill>
                <a:latin typeface="Century Schoolbook" panose="02040604050505020304" pitchFamily="18" charset="0"/>
              </a:rPr>
              <a:t>Who must file and when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500" b="0" dirty="0">
                <a:solidFill>
                  <a:schemeClr val="tx1"/>
                </a:solidFill>
                <a:latin typeface="Century Schoolbook" panose="02040604050505020304" pitchFamily="18" charset="0"/>
              </a:rPr>
              <a:t>Failure to file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500" b="0" dirty="0">
                <a:solidFill>
                  <a:schemeClr val="tx1"/>
                </a:solidFill>
                <a:latin typeface="Century Schoolbook" panose="02040604050505020304" pitchFamily="18" charset="0"/>
              </a:rPr>
              <a:t>Layout of the Form 990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500" b="0" dirty="0">
                <a:solidFill>
                  <a:schemeClr val="tx1"/>
                </a:solidFill>
                <a:latin typeface="Century Schoolbook" panose="02040604050505020304" pitchFamily="18" charset="0"/>
              </a:rPr>
              <a:t>Public disclosure requirements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en-US" sz="2500" b="0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7600" y="5867400"/>
            <a:ext cx="548640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6134100"/>
            <a:ext cx="434340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087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  <a:effectLst>
            <a:outerShdw blurRad="50800" dist="38100" dir="2700000" algn="tl" rotWithShape="0">
              <a:schemeClr val="tx2"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en-US" sz="3500" dirty="0">
                <a:solidFill>
                  <a:schemeClr val="tx1"/>
                </a:solidFill>
                <a:latin typeface="Century Schoolbook" panose="02040604050505020304" pitchFamily="18" charset="0"/>
              </a:rPr>
              <a:t>What is a Form 990?</a:t>
            </a:r>
            <a:endParaRPr lang="en-US" sz="3500" dirty="0">
              <a:latin typeface="Century Schoolbook" panose="020406040505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" y="1697038"/>
            <a:ext cx="8305800" cy="2811462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b="0" dirty="0">
                <a:solidFill>
                  <a:schemeClr val="tx1"/>
                </a:solidFill>
                <a:latin typeface="Century Schoolbook" panose="02040604050505020304" pitchFamily="18" charset="0"/>
              </a:rPr>
              <a:t>IRS primary tax compliance tool for tax-exempt organizations. </a:t>
            </a:r>
          </a:p>
          <a:p>
            <a:pPr algn="just">
              <a:lnSpc>
                <a:spcPct val="90000"/>
              </a:lnSpc>
              <a:defRPr/>
            </a:pPr>
            <a:endParaRPr lang="en-US" sz="1000" b="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b="0" dirty="0">
                <a:solidFill>
                  <a:schemeClr val="tx1"/>
                </a:solidFill>
                <a:latin typeface="Century Schoolbook" panose="02040604050505020304" pitchFamily="18" charset="0"/>
              </a:rPr>
              <a:t>Most states rely on the form for charitable and other regulatory oversight, and to satisfy state income tax filing requirements for organizations claiming exemption from state income tax.  </a:t>
            </a:r>
          </a:p>
          <a:p>
            <a:pPr algn="just">
              <a:lnSpc>
                <a:spcPct val="90000"/>
              </a:lnSpc>
              <a:defRPr/>
            </a:pPr>
            <a:endParaRPr lang="en-US" sz="1000" b="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b="0" dirty="0">
                <a:solidFill>
                  <a:schemeClr val="tx1"/>
                </a:solidFill>
                <a:latin typeface="Century Schoolbook" panose="02040604050505020304" pitchFamily="18" charset="0"/>
              </a:rPr>
              <a:t>The public, state regulators, media, researchers, and policymakers rely on the 990 to obtain information about the tax-exempt sector and individual organizations, helping to ensure transparency.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57600" y="5867400"/>
            <a:ext cx="548640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6134100"/>
            <a:ext cx="434340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96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Century Schoolbook" panose="02040604050505020304" pitchFamily="18" charset="0"/>
              </a:rPr>
              <a:t>Why is it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84338"/>
            <a:ext cx="8229601" cy="2810056"/>
          </a:xfrm>
          <a:noFill/>
          <a:ln>
            <a:noFill/>
          </a:ln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The design of the 990 allows tax exempt organizations to tell their story throughout the form.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Shows tax compliant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Shows accountability and transparency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Explain how your activities support your mission or goal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Provide explanations to clarify information of interest</a:t>
            </a:r>
          </a:p>
          <a:p>
            <a:pPr marL="0" indent="0" algn="just">
              <a:buNone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algn="just"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indent="0">
              <a:buNone/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algn="just">
              <a:defRPr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marL="914400" lvl="2" indent="0" algn="just">
              <a:buNone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5867400"/>
            <a:ext cx="548640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6134100"/>
            <a:ext cx="4343400" cy="361950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5101068"/>
            <a:ext cx="4038600" cy="494166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en-US" sz="1900" dirty="0">
                <a:solidFill>
                  <a:srgbClr val="FF0000"/>
                </a:solidFill>
                <a:latin typeface="Century Schoolbook" panose="02040604050505020304" pitchFamily="18" charset="0"/>
              </a:rPr>
              <a:t>* It’s not just about the numbers *</a:t>
            </a:r>
          </a:p>
          <a:p>
            <a:pPr marL="0" indent="0" algn="just">
              <a:buNone/>
              <a:defRPr/>
            </a:pPr>
            <a:endParaRPr lang="en-US" sz="2000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879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7600" y="5867400"/>
            <a:ext cx="548640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6134100"/>
            <a:ext cx="4343400" cy="361950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97664"/>
              </p:ext>
            </p:extLst>
          </p:nvPr>
        </p:nvGraphicFramePr>
        <p:xfrm>
          <a:off x="457200" y="3223635"/>
          <a:ext cx="8229601" cy="22260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2"/>
                  </a:outerShdw>
                </a:effectLst>
                <a:tableStyleId>{5C22544A-7EE6-4342-B048-85BDC9FD1C3A}</a:tableStyleId>
              </a:tblPr>
              <a:tblGrid>
                <a:gridCol w="601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851">
                <a:tc>
                  <a:txBody>
                    <a:bodyPr/>
                    <a:lstStyle/>
                    <a:p>
                      <a:endParaRPr lang="en-US" sz="18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075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 Schoolbook" panose="02040604050505020304" pitchFamily="18" charset="0"/>
                        </a:rPr>
                        <a:t>Private</a:t>
                      </a:r>
                      <a:r>
                        <a:rPr lang="en-US" sz="1800" baseline="0" dirty="0">
                          <a:latin typeface="Century Schoolbook" panose="02040604050505020304" pitchFamily="18" charset="0"/>
                        </a:rPr>
                        <a:t> Foundation – regardless of financial status</a:t>
                      </a:r>
                      <a:endParaRPr lang="en-US" sz="18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 Schoolbook" panose="02040604050505020304" pitchFamily="18" charset="0"/>
                        </a:rPr>
                        <a:t>Form 990-PF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075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 Schoolbook" panose="02040604050505020304" pitchFamily="18" charset="0"/>
                        </a:rPr>
                        <a:t>Gross receipts normally &lt;</a:t>
                      </a:r>
                      <a:r>
                        <a:rPr lang="en-US" sz="1800" baseline="0" dirty="0">
                          <a:latin typeface="Century Schoolbook" panose="02040604050505020304" pitchFamily="18" charset="0"/>
                        </a:rPr>
                        <a:t> = $50K</a:t>
                      </a:r>
                      <a:endParaRPr lang="en-US" sz="18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 Schoolbook" panose="02040604050505020304" pitchFamily="18" charset="0"/>
                        </a:rPr>
                        <a:t>Form 990-N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075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 Schoolbook" panose="02040604050505020304" pitchFamily="18" charset="0"/>
                        </a:rPr>
                        <a:t>Gross receipts &lt; $200K</a:t>
                      </a:r>
                      <a:r>
                        <a:rPr lang="en-US" sz="1800" baseline="0" dirty="0">
                          <a:latin typeface="Century Schoolbook" panose="02040604050505020304" pitchFamily="18" charset="0"/>
                        </a:rPr>
                        <a:t> </a:t>
                      </a:r>
                      <a:r>
                        <a:rPr lang="en-US" sz="1800" b="1" u="sng" baseline="0" dirty="0">
                          <a:solidFill>
                            <a:srgbClr val="FF0000"/>
                          </a:solidFill>
                          <a:latin typeface="Century Schoolbook" panose="02040604050505020304" pitchFamily="18" charset="0"/>
                        </a:rPr>
                        <a:t>and</a:t>
                      </a:r>
                      <a:r>
                        <a:rPr lang="en-US" sz="1800" baseline="0" dirty="0">
                          <a:latin typeface="Century Schoolbook" panose="02040604050505020304" pitchFamily="18" charset="0"/>
                        </a:rPr>
                        <a:t> total assets &lt; $500K</a:t>
                      </a:r>
                      <a:endParaRPr lang="en-US" sz="18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 Schoolbook" panose="02040604050505020304" pitchFamily="18" charset="0"/>
                        </a:rPr>
                        <a:t>Form 990-EZ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075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 Schoolbook" panose="02040604050505020304" pitchFamily="18" charset="0"/>
                        </a:rPr>
                        <a:t>Gross receipts =&gt;</a:t>
                      </a:r>
                      <a:r>
                        <a:rPr lang="en-US" sz="1800" baseline="0" dirty="0">
                          <a:latin typeface="Century Schoolbook" panose="02040604050505020304" pitchFamily="18" charset="0"/>
                        </a:rPr>
                        <a:t> $200K </a:t>
                      </a:r>
                      <a:r>
                        <a:rPr lang="en-US" sz="1800" b="1" u="sng" baseline="0" dirty="0">
                          <a:solidFill>
                            <a:srgbClr val="FF0000"/>
                          </a:solidFill>
                          <a:latin typeface="Century Schoolbook" panose="02040604050505020304" pitchFamily="18" charset="0"/>
                        </a:rPr>
                        <a:t>and</a:t>
                      </a:r>
                      <a:r>
                        <a:rPr lang="en-US" sz="1800" baseline="0" dirty="0">
                          <a:latin typeface="Century Schoolbook" panose="02040604050505020304" pitchFamily="18" charset="0"/>
                        </a:rPr>
                        <a:t> total assets = &gt; $500K</a:t>
                      </a:r>
                      <a:endParaRPr lang="en-US" sz="18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 Schoolbook" panose="02040604050505020304" pitchFamily="18" charset="0"/>
                        </a:rPr>
                        <a:t>Form 990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Title 1"/>
          <p:cNvSpPr txBox="1">
            <a:spLocks/>
          </p:cNvSpPr>
          <p:nvPr/>
        </p:nvSpPr>
        <p:spPr>
          <a:xfrm>
            <a:off x="457200" y="304800"/>
            <a:ext cx="8229601" cy="1143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schemeClr val="tx2">
                <a:alpha val="4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>
                <a:solidFill>
                  <a:schemeClr val="tx1"/>
                </a:solidFill>
                <a:latin typeface="Century Schoolbook" panose="02040604050505020304" pitchFamily="18" charset="0"/>
              </a:rPr>
              <a:t>Who Must File?</a:t>
            </a:r>
            <a:endParaRPr lang="en-US" sz="3500" dirty="0">
              <a:latin typeface="Century Schoolbook" panose="02040604050505020304" pitchFamily="18" charset="0"/>
            </a:endParaRPr>
          </a:p>
        </p:txBody>
      </p:sp>
      <p:sp>
        <p:nvSpPr>
          <p:cNvPr id="17" name="Text Placeholder 4"/>
          <p:cNvSpPr txBox="1">
            <a:spLocks/>
          </p:cNvSpPr>
          <p:nvPr/>
        </p:nvSpPr>
        <p:spPr>
          <a:xfrm>
            <a:off x="342900" y="1752600"/>
            <a:ext cx="8305800" cy="1219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>
                <a:latin typeface="Century Schoolbook" panose="02040604050505020304" pitchFamily="18" charset="0"/>
              </a:rPr>
              <a:t>Most organizations exempt from income tax under section 501(a) must file an annual information return (Form 990 or 990-EZ) or submit an annual electronic notice (Form 990-N), depending upon the organization's gross receipts and total assets.</a:t>
            </a:r>
          </a:p>
        </p:txBody>
      </p:sp>
    </p:spTree>
    <p:extLst>
      <p:ext uri="{BB962C8B-B14F-4D97-AF65-F5344CB8AC3E}">
        <p14:creationId xmlns:p14="http://schemas.microsoft.com/office/powerpoint/2010/main" val="1190815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7600" y="5867400"/>
            <a:ext cx="548640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6134100"/>
            <a:ext cx="4343400" cy="361950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457200" y="304800"/>
            <a:ext cx="8229601" cy="1143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schemeClr val="tx2">
                <a:alpha val="4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>
                <a:solidFill>
                  <a:schemeClr val="tx1"/>
                </a:solidFill>
                <a:latin typeface="Century Schoolbook" panose="02040604050505020304" pitchFamily="18" charset="0"/>
              </a:rPr>
              <a:t>Who Must File?</a:t>
            </a:r>
            <a:endParaRPr lang="en-US" sz="3500" dirty="0">
              <a:latin typeface="Century Schoolbook" panose="02040604050505020304" pitchFamily="18" charset="0"/>
            </a:endParaRPr>
          </a:p>
        </p:txBody>
      </p:sp>
      <p:sp>
        <p:nvSpPr>
          <p:cNvPr id="17" name="Text Placeholder 4"/>
          <p:cNvSpPr txBox="1">
            <a:spLocks/>
          </p:cNvSpPr>
          <p:nvPr/>
        </p:nvSpPr>
        <p:spPr>
          <a:xfrm>
            <a:off x="342900" y="1752600"/>
            <a:ext cx="8305800" cy="3505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r>
              <a:rPr lang="en-US" sz="1800" dirty="0">
                <a:latin typeface="Century Schoolbook" panose="02040604050505020304" pitchFamily="18" charset="0"/>
              </a:rPr>
              <a:t>Political Organizations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>
                <a:latin typeface="Century Schoolbook" panose="02040604050505020304" pitchFamily="18" charset="0"/>
              </a:rPr>
              <a:t>Exempt from federal income tax under Section 527 of the Internal Revenue Code, except for the requirement to pay tax on interest income earned during the year. 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en-US" sz="1800" dirty="0">
              <a:latin typeface="Century Schoolbook" panose="02040604050505020304" pitchFamily="18" charset="0"/>
            </a:endParaRPr>
          </a:p>
          <a:p>
            <a:pPr marL="742950" indent="-285750" algn="just">
              <a:buFont typeface="Wingdings" panose="05000000000000000000" pitchFamily="2" charset="2"/>
              <a:buChar char="§"/>
            </a:pPr>
            <a:r>
              <a:rPr lang="en-US" sz="1800" dirty="0">
                <a:latin typeface="Century Schoolbook" panose="02040604050505020304" pitchFamily="18" charset="0"/>
              </a:rPr>
              <a:t>Qualified state and local political organizations are only required to file Form 990 if they have gross receipts of $100,000 or more.</a:t>
            </a:r>
          </a:p>
          <a:p>
            <a:pPr marL="457200" indent="0" algn="just">
              <a:buNone/>
            </a:pPr>
            <a:endParaRPr lang="en-US" sz="1800" dirty="0">
              <a:latin typeface="Century Schoolbook" panose="02040604050505020304" pitchFamily="18" charset="0"/>
            </a:endParaRPr>
          </a:p>
          <a:p>
            <a:pPr marL="742950" indent="-285750" algn="just">
              <a:buFont typeface="Wingdings" panose="05000000000000000000" pitchFamily="2" charset="2"/>
              <a:buChar char="§"/>
            </a:pPr>
            <a:r>
              <a:rPr lang="en-US" sz="1800" dirty="0">
                <a:latin typeface="Century Schoolbook" panose="02040604050505020304" pitchFamily="18" charset="0"/>
              </a:rPr>
              <a:t>A tax-exempt political organization must file if it had $25,000 or more in gross receipts during its tax year, even if its gross receipts are normally $50,000 or less</a:t>
            </a:r>
          </a:p>
        </p:txBody>
      </p:sp>
    </p:spTree>
    <p:extLst>
      <p:ext uri="{BB962C8B-B14F-4D97-AF65-F5344CB8AC3E}">
        <p14:creationId xmlns:p14="http://schemas.microsoft.com/office/powerpoint/2010/main" val="3384395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7600" y="5867400"/>
            <a:ext cx="548640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6134100"/>
            <a:ext cx="4343400" cy="361950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457200" y="304800"/>
            <a:ext cx="8229601" cy="1143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schemeClr val="tx2">
                <a:alpha val="4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>
                <a:solidFill>
                  <a:schemeClr val="tx1"/>
                </a:solidFill>
                <a:latin typeface="Century Schoolbook" panose="02040604050505020304" pitchFamily="18" charset="0"/>
              </a:rPr>
              <a:t>Accounting Periods</a:t>
            </a:r>
            <a:endParaRPr lang="en-US" sz="3500" dirty="0">
              <a:latin typeface="Century Schoolbook" panose="02040604050505020304" pitchFamily="18" charset="0"/>
            </a:endParaRPr>
          </a:p>
        </p:txBody>
      </p:sp>
      <p:sp>
        <p:nvSpPr>
          <p:cNvPr id="17" name="Text Placeholder 4"/>
          <p:cNvSpPr txBox="1">
            <a:spLocks/>
          </p:cNvSpPr>
          <p:nvPr/>
        </p:nvSpPr>
        <p:spPr>
          <a:xfrm>
            <a:off x="342900" y="1752600"/>
            <a:ext cx="8305800" cy="398145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buFont typeface="Wingdings" panose="05000000000000000000" pitchFamily="2" charset="2"/>
              <a:buChar char="§"/>
            </a:pPr>
            <a:r>
              <a:rPr lang="en-US" sz="2000" b="1" dirty="0">
                <a:latin typeface="Century Schoolbook" panose="02040604050505020304" pitchFamily="18" charset="0"/>
              </a:rPr>
              <a:t>Calendar year</a:t>
            </a:r>
            <a:r>
              <a:rPr lang="en-US" sz="2000" dirty="0">
                <a:latin typeface="Century Schoolbook" panose="02040604050505020304" pitchFamily="18" charset="0"/>
              </a:rPr>
              <a:t>. Use the 2021 Form 990 to report on the 2021 calendar year accounting period. A calendar year accounting period begins on January 1 and ends on December 31.</a:t>
            </a:r>
          </a:p>
          <a:p>
            <a:pPr marL="457200" lvl="1" indent="0" algn="just">
              <a:buNone/>
            </a:pPr>
            <a:endParaRPr lang="en-US" sz="2000" dirty="0">
              <a:latin typeface="Century Schoolbook" panose="02040604050505020304" pitchFamily="18" charset="0"/>
            </a:endParaRPr>
          </a:p>
          <a:p>
            <a:pPr marL="742950" indent="-285750" algn="just">
              <a:buFont typeface="Wingdings" panose="05000000000000000000" pitchFamily="2" charset="2"/>
              <a:buChar char="§"/>
            </a:pPr>
            <a:r>
              <a:rPr lang="en-US" sz="2000" b="1" dirty="0">
                <a:latin typeface="Century Schoolbook" panose="02040604050505020304" pitchFamily="18" charset="0"/>
              </a:rPr>
              <a:t>Fiscal year</a:t>
            </a:r>
            <a:r>
              <a:rPr lang="en-US" sz="2000" dirty="0">
                <a:latin typeface="Century Schoolbook" panose="02040604050505020304" pitchFamily="18" charset="0"/>
              </a:rPr>
              <a:t>. If the organization has established a fiscal year accounting period, use the beginning year to determine which Form 990 to report on the organization’s activity (for example, October 1, </a:t>
            </a:r>
            <a:r>
              <a:rPr lang="en-US" sz="2000" u="sng" dirty="0">
                <a:latin typeface="Century Schoolbook" panose="02040604050505020304" pitchFamily="18" charset="0"/>
              </a:rPr>
              <a:t>2021</a:t>
            </a:r>
            <a:r>
              <a:rPr lang="en-US" sz="2000" dirty="0">
                <a:latin typeface="Century Schoolbook" panose="02040604050505020304" pitchFamily="18" charset="0"/>
              </a:rPr>
              <a:t> through September 30, 2022, then you would use the 2021 Form 990 </a:t>
            </a:r>
            <a:r>
              <a:rPr lang="en-US" sz="2000" u="sng" dirty="0">
                <a:latin typeface="Century Schoolbook" panose="02040604050505020304" pitchFamily="18" charset="0"/>
              </a:rPr>
              <a:t>NOT</a:t>
            </a:r>
            <a:r>
              <a:rPr lang="en-US" sz="2000" dirty="0">
                <a:latin typeface="Century Schoolbook" panose="02040604050505020304" pitchFamily="18" charset="0"/>
              </a:rPr>
              <a:t> the 2022 Form 990).</a:t>
            </a:r>
            <a:r>
              <a:rPr lang="en-US" sz="1200" dirty="0"/>
              <a:t> </a:t>
            </a:r>
            <a:endParaRPr lang="en-US" sz="20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909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  <a:effectLst>
            <a:outerShdw blurRad="50800" dist="38100" dir="2700000" algn="tl" rotWithShape="0">
              <a:schemeClr val="tx2"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en-US" sz="3500" dirty="0">
                <a:solidFill>
                  <a:schemeClr val="tx1"/>
                </a:solidFill>
                <a:latin typeface="Century Schoolbook" panose="02040604050505020304" pitchFamily="18" charset="0"/>
              </a:rPr>
              <a:t>When and Where to File?</a:t>
            </a:r>
            <a:endParaRPr lang="en-US" sz="3500" dirty="0">
              <a:latin typeface="Century Schoolbook" panose="020406040505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" y="1684338"/>
            <a:ext cx="8305800" cy="3421062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b="0" dirty="0">
                <a:solidFill>
                  <a:schemeClr val="tx1"/>
                </a:solidFill>
                <a:latin typeface="Century Schoolbook" panose="02040604050505020304" pitchFamily="18" charset="0"/>
              </a:rPr>
              <a:t>File Form 990 by the 15th day of the 5th month after the organization's accounting period ends (May 15th for a calendar-year filer). If the due date falls on a Saturday, Sunday, or legal holiday, file on the next business day. </a:t>
            </a:r>
          </a:p>
          <a:p>
            <a:endParaRPr lang="en-US" sz="1000" b="0" dirty="0">
              <a:latin typeface="Century Schoolbook" panose="020406040505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b="0" dirty="0">
                <a:solidFill>
                  <a:schemeClr val="tx1"/>
                </a:solidFill>
                <a:latin typeface="Century Schoolbook" panose="02040604050505020304" pitchFamily="18" charset="0"/>
              </a:rPr>
              <a:t>The organization can file Form 990 and related forms, schedules, and attachments electronically. (Note: if an organization files at least 250 returns of any type during the calendar year ending with or within the organization's </a:t>
            </a: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tax year </a:t>
            </a:r>
            <a:r>
              <a:rPr lang="en-US" sz="2000" b="0" dirty="0">
                <a:solidFill>
                  <a:schemeClr val="tx1"/>
                </a:solidFill>
                <a:latin typeface="Century Schoolbook" panose="02040604050505020304" pitchFamily="18" charset="0"/>
              </a:rPr>
              <a:t>and has </a:t>
            </a: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total assets </a:t>
            </a:r>
            <a:r>
              <a:rPr lang="en-US" sz="2000" b="0" dirty="0">
                <a:solidFill>
                  <a:schemeClr val="tx1"/>
                </a:solidFill>
                <a:latin typeface="Century Schoolbook" panose="02040604050505020304" pitchFamily="18" charset="0"/>
              </a:rPr>
              <a:t>of $10 million or more at the end of the tax year, it must file Form 990 electronically.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57600" y="5867400"/>
            <a:ext cx="548640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6134100"/>
            <a:ext cx="434340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114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  <a:effectLst>
            <a:outerShdw blurRad="50800" dist="38100" dir="2700000" algn="tl" rotWithShape="0">
              <a:schemeClr val="tx2"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en-US" sz="3500" dirty="0">
                <a:solidFill>
                  <a:schemeClr val="tx1"/>
                </a:solidFill>
                <a:latin typeface="Century Schoolbook" panose="02040604050505020304" pitchFamily="18" charset="0"/>
              </a:rPr>
              <a:t>Extension to File</a:t>
            </a:r>
            <a:endParaRPr lang="en-US" sz="3500" dirty="0">
              <a:latin typeface="Century Schoolbook" panose="020406040505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" y="1684338"/>
            <a:ext cx="8305800" cy="3421062"/>
          </a:xfrm>
        </p:spPr>
        <p:txBody>
          <a:bodyPr>
            <a:noAutofit/>
          </a:bodyPr>
          <a:lstStyle/>
          <a:p>
            <a:pPr algn="just"/>
            <a:endParaRPr lang="en-US" sz="2000" b="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b="0" dirty="0">
                <a:solidFill>
                  <a:schemeClr val="tx1"/>
                </a:solidFill>
                <a:latin typeface="Century Schoolbook" panose="02040604050505020304" pitchFamily="18" charset="0"/>
              </a:rPr>
              <a:t>Use Form 8868, Application for Automatic Extension of Time To File an Exempt Organization Return, to request an automatic extension of time to file. </a:t>
            </a:r>
          </a:p>
          <a:p>
            <a:pPr algn="just"/>
            <a:endParaRPr lang="en-US" sz="1000" b="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b="0" dirty="0">
                <a:solidFill>
                  <a:schemeClr val="tx1"/>
                </a:solidFill>
                <a:latin typeface="Century Schoolbook" panose="02040604050505020304" pitchFamily="18" charset="0"/>
              </a:rPr>
              <a:t>There is an automatic 6-month extension of time.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1000" b="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  <a:latin typeface="Century Schoolbook" panose="02040604050505020304" pitchFamily="18" charset="0"/>
              </a:rPr>
              <a:t>Crucial to know: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b="0" dirty="0">
                <a:latin typeface="Century Schoolbook" panose="02040604050505020304" pitchFamily="18" charset="0"/>
              </a:rPr>
              <a:t>If an organization has not filed the required Form 990 series for three consecutive years, the tax-exempt status will be revoked. </a:t>
            </a:r>
            <a:endParaRPr lang="en-US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7600" y="5867400"/>
            <a:ext cx="548640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6134100"/>
            <a:ext cx="434340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364330"/>
      </p:ext>
    </p:extLst>
  </p:cSld>
  <p:clrMapOvr>
    <a:masterClrMapping/>
  </p:clrMapOvr>
</p:sld>
</file>

<file path=ppt/theme/theme1.xml><?xml version="1.0" encoding="utf-8"?>
<a:theme xmlns:a="http://schemas.openxmlformats.org/drawingml/2006/main" name="WMS Theme - 95">
  <a:themeElements>
    <a:clrScheme name="Custom 11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30E0C7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WMS1">
      <a:majorFont>
        <a:latin typeface="RotisSerif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3449</TotalTime>
  <Words>995</Words>
  <Application>Microsoft Office PowerPoint</Application>
  <PresentationFormat>On-screen Show (4:3)</PresentationFormat>
  <Paragraphs>134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Arial Narrow</vt:lpstr>
      <vt:lpstr>Calibri</vt:lpstr>
      <vt:lpstr>Century Schoolbook</vt:lpstr>
      <vt:lpstr>RotisSerif</vt:lpstr>
      <vt:lpstr>Times New Roman</vt:lpstr>
      <vt:lpstr>Wingdings</vt:lpstr>
      <vt:lpstr>WMS Theme - 95</vt:lpstr>
      <vt:lpstr>What is a Form 990?</vt:lpstr>
      <vt:lpstr>Summary of Discussion </vt:lpstr>
      <vt:lpstr>What is a Form 990?</vt:lpstr>
      <vt:lpstr>Why is it important?</vt:lpstr>
      <vt:lpstr>PowerPoint Presentation</vt:lpstr>
      <vt:lpstr>PowerPoint Presentation</vt:lpstr>
      <vt:lpstr>PowerPoint Presentation</vt:lpstr>
      <vt:lpstr>When and Where to File?</vt:lpstr>
      <vt:lpstr>Extension to File</vt:lpstr>
      <vt:lpstr>Failure to File Penalties</vt:lpstr>
      <vt:lpstr>Layout of Form 990-N</vt:lpstr>
      <vt:lpstr>Layout of Form 990-EZ</vt:lpstr>
      <vt:lpstr>Layout of Form 990</vt:lpstr>
      <vt:lpstr>Public Disclosure Requirements</vt:lpstr>
      <vt:lpstr>Resources</vt:lpstr>
      <vt:lpstr>Questions</vt:lpstr>
    </vt:vector>
  </TitlesOfParts>
  <Company>Aldridge, Borden &amp; Company, P.C.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Orientation</dc:title>
  <dc:creator>Joe T. Robison</dc:creator>
  <cp:lastModifiedBy>Jessica L. Hudson, CPA</cp:lastModifiedBy>
  <cp:revision>223</cp:revision>
  <cp:lastPrinted>2022-01-13T18:08:33Z</cp:lastPrinted>
  <dcterms:created xsi:type="dcterms:W3CDTF">2012-12-27T20:05:50Z</dcterms:created>
  <dcterms:modified xsi:type="dcterms:W3CDTF">2022-09-12T17:13:10Z</dcterms:modified>
</cp:coreProperties>
</file>